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6" r:id="rId4"/>
    <p:sldId id="287" r:id="rId5"/>
    <p:sldId id="304" r:id="rId6"/>
    <p:sldId id="307" r:id="rId7"/>
    <p:sldId id="306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65"/>
    <p:restoredTop sz="95781"/>
  </p:normalViewPr>
  <p:slideViewPr>
    <p:cSldViewPr snapToGrid="0">
      <p:cViewPr varScale="1">
        <p:scale>
          <a:sx n="98" d="100"/>
          <a:sy n="9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737321-DEFE-46D2-99B0-8E5C854457DF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C2F2B37F-751F-43C1-BD7C-ACA22F3C8FD8}">
      <dgm:prSet phldrT="[Texto]" custT="1"/>
      <dgm:spPr/>
      <dgm:t>
        <a:bodyPr/>
        <a:lstStyle/>
        <a:p>
          <a:r>
            <a:rPr lang="es-EC" sz="1600" b="0" kern="1200" dirty="0">
              <a:latin typeface="Montserrat SemiBold" panose="00000700000000000000" pitchFamily="2" charset="0"/>
              <a:ea typeface="+mn-ea"/>
              <a:cs typeface="+mn-cs"/>
            </a:rPr>
            <a:t>Antecedentes</a:t>
          </a:r>
        </a:p>
      </dgm:t>
    </dgm:pt>
    <dgm:pt modelId="{08C027E8-704D-4A8A-8EB8-B752DDDD6C1D}" type="parTrans" cxnId="{070A9BFF-03F2-4DD0-B38E-78506E3305AD}">
      <dgm:prSet/>
      <dgm:spPr/>
      <dgm:t>
        <a:bodyPr/>
        <a:lstStyle/>
        <a:p>
          <a:endParaRPr lang="es-EC" sz="1600" dirty="0">
            <a:solidFill>
              <a:schemeClr val="tx1"/>
            </a:solidFill>
            <a:latin typeface="Montserrat SemiBold" panose="00000700000000000000" pitchFamily="2" charset="0"/>
          </a:endParaRPr>
        </a:p>
      </dgm:t>
    </dgm:pt>
    <dgm:pt modelId="{6B50DC39-0CB2-4812-A1C5-7729E5AEF0A3}" type="sibTrans" cxnId="{070A9BFF-03F2-4DD0-B38E-78506E3305AD}">
      <dgm:prSet/>
      <dgm:spPr/>
      <dgm:t>
        <a:bodyPr/>
        <a:lstStyle/>
        <a:p>
          <a:endParaRPr lang="es-EC" sz="1600" dirty="0">
            <a:solidFill>
              <a:schemeClr val="tx1"/>
            </a:solidFill>
            <a:latin typeface="Montserrat SemiBold" panose="00000700000000000000" pitchFamily="2" charset="0"/>
          </a:endParaRPr>
        </a:p>
      </dgm:t>
    </dgm:pt>
    <dgm:pt modelId="{EF1676CF-C8E9-401D-8361-E14B5CA2CD38}">
      <dgm:prSet phldrT="[Texto]" custT="1"/>
      <dgm:spPr/>
      <dgm:t>
        <a:bodyPr/>
        <a:lstStyle/>
        <a:p>
          <a:r>
            <a:rPr lang="es-EC" sz="1600" b="0" kern="1200" dirty="0">
              <a:latin typeface="Montserrat SemiBold" panose="00000700000000000000" pitchFamily="2" charset="0"/>
              <a:ea typeface="+mn-ea"/>
              <a:cs typeface="+mn-cs"/>
            </a:rPr>
            <a:t>Información solicitada a la SDPC </a:t>
          </a:r>
        </a:p>
      </dgm:t>
    </dgm:pt>
    <dgm:pt modelId="{C98E41ED-4FC9-427B-9D90-E5F43B032848}" type="parTrans" cxnId="{BBF3C3A2-D391-4273-AA85-956FB183C7EF}">
      <dgm:prSet/>
      <dgm:spPr/>
      <dgm:t>
        <a:bodyPr/>
        <a:lstStyle/>
        <a:p>
          <a:endParaRPr lang="es-EC" sz="1600" dirty="0">
            <a:solidFill>
              <a:schemeClr val="tx1"/>
            </a:solidFill>
            <a:latin typeface="Montserrat SemiBold" panose="00000700000000000000" pitchFamily="2" charset="0"/>
          </a:endParaRPr>
        </a:p>
      </dgm:t>
    </dgm:pt>
    <dgm:pt modelId="{5E0C2E78-DEB2-4051-9864-57AB6A0229C1}" type="sibTrans" cxnId="{BBF3C3A2-D391-4273-AA85-956FB183C7EF}">
      <dgm:prSet/>
      <dgm:spPr/>
      <dgm:t>
        <a:bodyPr/>
        <a:lstStyle/>
        <a:p>
          <a:endParaRPr lang="es-EC" sz="1600" dirty="0">
            <a:solidFill>
              <a:schemeClr val="tx1"/>
            </a:solidFill>
            <a:latin typeface="Montserrat SemiBold" panose="00000700000000000000" pitchFamily="2" charset="0"/>
          </a:endParaRPr>
        </a:p>
      </dgm:t>
    </dgm:pt>
    <dgm:pt modelId="{261AC6F4-0077-4257-B6E6-7EB6EF445145}">
      <dgm:prSet phldrT="[Texto]" custT="1"/>
      <dgm:spPr/>
      <dgm:t>
        <a:bodyPr/>
        <a:lstStyle/>
        <a:p>
          <a:r>
            <a:rPr lang="es-ES" sz="1600" b="0" kern="1200" dirty="0">
              <a:latin typeface="Montserrat SemiBold" panose="00000700000000000000" pitchFamily="2" charset="0"/>
              <a:ea typeface="+mn-ea"/>
              <a:cs typeface="+mn-cs"/>
            </a:rPr>
            <a:t>Conclusiones y </a:t>
          </a:r>
          <a:r>
            <a:rPr lang="es-EC" sz="1600" b="0" kern="1200" dirty="0">
              <a:latin typeface="Montserrat SemiBold" panose="00000700000000000000" pitchFamily="2" charset="0"/>
              <a:ea typeface="+mn-ea"/>
              <a:cs typeface="+mn-cs"/>
            </a:rPr>
            <a:t>Acciones SDPC</a:t>
          </a:r>
        </a:p>
      </dgm:t>
    </dgm:pt>
    <dgm:pt modelId="{23162C1C-6AF6-467C-9683-C38B607058F7}" type="sibTrans" cxnId="{B3F794DD-22BD-4F01-A236-44BEEC915EDF}">
      <dgm:prSet/>
      <dgm:spPr/>
      <dgm:t>
        <a:bodyPr/>
        <a:lstStyle/>
        <a:p>
          <a:endParaRPr lang="es-EC" sz="1600" dirty="0">
            <a:solidFill>
              <a:schemeClr val="tx1"/>
            </a:solidFill>
            <a:latin typeface="Montserrat SemiBold" panose="00000700000000000000" pitchFamily="2" charset="0"/>
          </a:endParaRPr>
        </a:p>
      </dgm:t>
    </dgm:pt>
    <dgm:pt modelId="{91371F59-4AE7-4B76-9866-CE72FF9A4900}" type="parTrans" cxnId="{B3F794DD-22BD-4F01-A236-44BEEC915EDF}">
      <dgm:prSet/>
      <dgm:spPr/>
      <dgm:t>
        <a:bodyPr/>
        <a:lstStyle/>
        <a:p>
          <a:endParaRPr lang="es-EC" sz="1600" dirty="0">
            <a:solidFill>
              <a:schemeClr val="tx1"/>
            </a:solidFill>
            <a:latin typeface="Montserrat SemiBold" panose="00000700000000000000" pitchFamily="2" charset="0"/>
          </a:endParaRPr>
        </a:p>
      </dgm:t>
    </dgm:pt>
    <dgm:pt modelId="{49A2B5C7-D318-4E6F-9465-A647A36A20D0}" type="pres">
      <dgm:prSet presAssocID="{14737321-DEFE-46D2-99B0-8E5C854457DF}" presName="linear" presStyleCnt="0">
        <dgm:presLayoutVars>
          <dgm:dir/>
          <dgm:animLvl val="lvl"/>
          <dgm:resizeHandles val="exact"/>
        </dgm:presLayoutVars>
      </dgm:prSet>
      <dgm:spPr/>
    </dgm:pt>
    <dgm:pt modelId="{62B367E1-E576-438F-B16F-A51B5A0D7FD3}" type="pres">
      <dgm:prSet presAssocID="{C2F2B37F-751F-43C1-BD7C-ACA22F3C8FD8}" presName="parentLin" presStyleCnt="0"/>
      <dgm:spPr/>
    </dgm:pt>
    <dgm:pt modelId="{B3CA129B-A7D8-4D48-BF5F-EB51C46E8C57}" type="pres">
      <dgm:prSet presAssocID="{C2F2B37F-751F-43C1-BD7C-ACA22F3C8FD8}" presName="parentLeftMargin" presStyleLbl="node1" presStyleIdx="0" presStyleCnt="3"/>
      <dgm:spPr/>
    </dgm:pt>
    <dgm:pt modelId="{DC5D552E-D326-49EA-B876-C56121C499E7}" type="pres">
      <dgm:prSet presAssocID="{C2F2B37F-751F-43C1-BD7C-ACA22F3C8FD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CCA4F7-5F8D-4A01-8E20-382D90E81526}" type="pres">
      <dgm:prSet presAssocID="{C2F2B37F-751F-43C1-BD7C-ACA22F3C8FD8}" presName="negativeSpace" presStyleCnt="0"/>
      <dgm:spPr/>
    </dgm:pt>
    <dgm:pt modelId="{E6A3BB21-EF21-48BB-8E79-DBEF6CB7F241}" type="pres">
      <dgm:prSet presAssocID="{C2F2B37F-751F-43C1-BD7C-ACA22F3C8FD8}" presName="childText" presStyleLbl="conFgAcc1" presStyleIdx="0" presStyleCnt="3">
        <dgm:presLayoutVars>
          <dgm:bulletEnabled val="1"/>
        </dgm:presLayoutVars>
      </dgm:prSet>
      <dgm:spPr/>
    </dgm:pt>
    <dgm:pt modelId="{6EC1C307-8D47-40B5-B495-6FD883E9FF81}" type="pres">
      <dgm:prSet presAssocID="{6B50DC39-0CB2-4812-A1C5-7729E5AEF0A3}" presName="spaceBetweenRectangles" presStyleCnt="0"/>
      <dgm:spPr/>
    </dgm:pt>
    <dgm:pt modelId="{45F83DBE-EF2C-43C2-9107-39FFD035CBB4}" type="pres">
      <dgm:prSet presAssocID="{EF1676CF-C8E9-401D-8361-E14B5CA2CD38}" presName="parentLin" presStyleCnt="0"/>
      <dgm:spPr/>
    </dgm:pt>
    <dgm:pt modelId="{6AFAC8BC-DBD3-498A-8DA3-421383ED155D}" type="pres">
      <dgm:prSet presAssocID="{EF1676CF-C8E9-401D-8361-E14B5CA2CD38}" presName="parentLeftMargin" presStyleLbl="node1" presStyleIdx="0" presStyleCnt="3"/>
      <dgm:spPr/>
    </dgm:pt>
    <dgm:pt modelId="{D6A108A7-8C06-47ED-BCA3-50B5A4567EF6}" type="pres">
      <dgm:prSet presAssocID="{EF1676CF-C8E9-401D-8361-E14B5CA2CD3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9D329D7-D91B-4F24-9DFE-81190DB185D9}" type="pres">
      <dgm:prSet presAssocID="{EF1676CF-C8E9-401D-8361-E14B5CA2CD38}" presName="negativeSpace" presStyleCnt="0"/>
      <dgm:spPr/>
    </dgm:pt>
    <dgm:pt modelId="{DF477F90-E7E9-4724-8658-CFE6CD602CBE}" type="pres">
      <dgm:prSet presAssocID="{EF1676CF-C8E9-401D-8361-E14B5CA2CD38}" presName="childText" presStyleLbl="conFgAcc1" presStyleIdx="1" presStyleCnt="3">
        <dgm:presLayoutVars>
          <dgm:bulletEnabled val="1"/>
        </dgm:presLayoutVars>
      </dgm:prSet>
      <dgm:spPr/>
    </dgm:pt>
    <dgm:pt modelId="{520457C2-94E2-4992-BC6B-840ED277404B}" type="pres">
      <dgm:prSet presAssocID="{5E0C2E78-DEB2-4051-9864-57AB6A0229C1}" presName="spaceBetweenRectangles" presStyleCnt="0"/>
      <dgm:spPr/>
    </dgm:pt>
    <dgm:pt modelId="{C887F887-674D-4C1A-B963-8B42CE434390}" type="pres">
      <dgm:prSet presAssocID="{261AC6F4-0077-4257-B6E6-7EB6EF445145}" presName="parentLin" presStyleCnt="0"/>
      <dgm:spPr/>
    </dgm:pt>
    <dgm:pt modelId="{1BAA608B-963B-4C41-B151-F4FF8AA33A25}" type="pres">
      <dgm:prSet presAssocID="{261AC6F4-0077-4257-B6E6-7EB6EF445145}" presName="parentLeftMargin" presStyleLbl="node1" presStyleIdx="1" presStyleCnt="3"/>
      <dgm:spPr/>
    </dgm:pt>
    <dgm:pt modelId="{4447D3E8-3104-46AF-83AE-8559311F7B63}" type="pres">
      <dgm:prSet presAssocID="{261AC6F4-0077-4257-B6E6-7EB6EF4451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926E3EB-AF68-4548-8F4B-BA927E3C5CC9}" type="pres">
      <dgm:prSet presAssocID="{261AC6F4-0077-4257-B6E6-7EB6EF445145}" presName="negativeSpace" presStyleCnt="0"/>
      <dgm:spPr/>
    </dgm:pt>
    <dgm:pt modelId="{6D5B1CF6-2656-4611-84CF-B8E450AE45D6}" type="pres">
      <dgm:prSet presAssocID="{261AC6F4-0077-4257-B6E6-7EB6EF44514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CD22D10-E5AD-48D0-B65A-E13459C7DAD7}" type="presOf" srcId="{261AC6F4-0077-4257-B6E6-7EB6EF445145}" destId="{1BAA608B-963B-4C41-B151-F4FF8AA33A25}" srcOrd="0" destOrd="0" presId="urn:microsoft.com/office/officeart/2005/8/layout/list1"/>
    <dgm:cxn modelId="{0FFDC31B-64A3-45DE-A42E-E3FC8F079E4E}" type="presOf" srcId="{EF1676CF-C8E9-401D-8361-E14B5CA2CD38}" destId="{D6A108A7-8C06-47ED-BCA3-50B5A4567EF6}" srcOrd="1" destOrd="0" presId="urn:microsoft.com/office/officeart/2005/8/layout/list1"/>
    <dgm:cxn modelId="{3408E031-D275-4356-B11A-D85660FC4922}" type="presOf" srcId="{14737321-DEFE-46D2-99B0-8E5C854457DF}" destId="{49A2B5C7-D318-4E6F-9465-A647A36A20D0}" srcOrd="0" destOrd="0" presId="urn:microsoft.com/office/officeart/2005/8/layout/list1"/>
    <dgm:cxn modelId="{BBF3C3A2-D391-4273-AA85-956FB183C7EF}" srcId="{14737321-DEFE-46D2-99B0-8E5C854457DF}" destId="{EF1676CF-C8E9-401D-8361-E14B5CA2CD38}" srcOrd="1" destOrd="0" parTransId="{C98E41ED-4FC9-427B-9D90-E5F43B032848}" sibTransId="{5E0C2E78-DEB2-4051-9864-57AB6A0229C1}"/>
    <dgm:cxn modelId="{0C38F9C4-22BB-4710-87FC-A20E4CAAB134}" type="presOf" srcId="{EF1676CF-C8E9-401D-8361-E14B5CA2CD38}" destId="{6AFAC8BC-DBD3-498A-8DA3-421383ED155D}" srcOrd="0" destOrd="0" presId="urn:microsoft.com/office/officeart/2005/8/layout/list1"/>
    <dgm:cxn modelId="{35A17DD0-C1DA-4937-87C3-195B1B57EA53}" type="presOf" srcId="{C2F2B37F-751F-43C1-BD7C-ACA22F3C8FD8}" destId="{DC5D552E-D326-49EA-B876-C56121C499E7}" srcOrd="1" destOrd="0" presId="urn:microsoft.com/office/officeart/2005/8/layout/list1"/>
    <dgm:cxn modelId="{066E6BDB-53E9-40D2-81F2-EC94B4AAE00D}" type="presOf" srcId="{C2F2B37F-751F-43C1-BD7C-ACA22F3C8FD8}" destId="{B3CA129B-A7D8-4D48-BF5F-EB51C46E8C57}" srcOrd="0" destOrd="0" presId="urn:microsoft.com/office/officeart/2005/8/layout/list1"/>
    <dgm:cxn modelId="{B3F794DD-22BD-4F01-A236-44BEEC915EDF}" srcId="{14737321-DEFE-46D2-99B0-8E5C854457DF}" destId="{261AC6F4-0077-4257-B6E6-7EB6EF445145}" srcOrd="2" destOrd="0" parTransId="{91371F59-4AE7-4B76-9866-CE72FF9A4900}" sibTransId="{23162C1C-6AF6-467C-9683-C38B607058F7}"/>
    <dgm:cxn modelId="{9A7A69E3-327F-45FA-9C9E-5E8F784BBEF9}" type="presOf" srcId="{261AC6F4-0077-4257-B6E6-7EB6EF445145}" destId="{4447D3E8-3104-46AF-83AE-8559311F7B63}" srcOrd="1" destOrd="0" presId="urn:microsoft.com/office/officeart/2005/8/layout/list1"/>
    <dgm:cxn modelId="{070A9BFF-03F2-4DD0-B38E-78506E3305AD}" srcId="{14737321-DEFE-46D2-99B0-8E5C854457DF}" destId="{C2F2B37F-751F-43C1-BD7C-ACA22F3C8FD8}" srcOrd="0" destOrd="0" parTransId="{08C027E8-704D-4A8A-8EB8-B752DDDD6C1D}" sibTransId="{6B50DC39-0CB2-4812-A1C5-7729E5AEF0A3}"/>
    <dgm:cxn modelId="{0528B2D4-8871-4DCA-B745-91360F0E92AE}" type="presParOf" srcId="{49A2B5C7-D318-4E6F-9465-A647A36A20D0}" destId="{62B367E1-E576-438F-B16F-A51B5A0D7FD3}" srcOrd="0" destOrd="0" presId="urn:microsoft.com/office/officeart/2005/8/layout/list1"/>
    <dgm:cxn modelId="{DAF2008E-7874-41C5-9D36-21A8166293AF}" type="presParOf" srcId="{62B367E1-E576-438F-B16F-A51B5A0D7FD3}" destId="{B3CA129B-A7D8-4D48-BF5F-EB51C46E8C57}" srcOrd="0" destOrd="0" presId="urn:microsoft.com/office/officeart/2005/8/layout/list1"/>
    <dgm:cxn modelId="{29255C4F-71DE-4CF9-BF14-3B36C5BF6E84}" type="presParOf" srcId="{62B367E1-E576-438F-B16F-A51B5A0D7FD3}" destId="{DC5D552E-D326-49EA-B876-C56121C499E7}" srcOrd="1" destOrd="0" presId="urn:microsoft.com/office/officeart/2005/8/layout/list1"/>
    <dgm:cxn modelId="{D7E6FE34-32A9-46F5-98EE-55AD525D4E05}" type="presParOf" srcId="{49A2B5C7-D318-4E6F-9465-A647A36A20D0}" destId="{84CCA4F7-5F8D-4A01-8E20-382D90E81526}" srcOrd="1" destOrd="0" presId="urn:microsoft.com/office/officeart/2005/8/layout/list1"/>
    <dgm:cxn modelId="{AD3E6E3D-E0CE-4E9C-B614-DFCD3DE53ABC}" type="presParOf" srcId="{49A2B5C7-D318-4E6F-9465-A647A36A20D0}" destId="{E6A3BB21-EF21-48BB-8E79-DBEF6CB7F241}" srcOrd="2" destOrd="0" presId="urn:microsoft.com/office/officeart/2005/8/layout/list1"/>
    <dgm:cxn modelId="{0251C61C-8C3B-4C7B-93FD-59E7FCA6808A}" type="presParOf" srcId="{49A2B5C7-D318-4E6F-9465-A647A36A20D0}" destId="{6EC1C307-8D47-40B5-B495-6FD883E9FF81}" srcOrd="3" destOrd="0" presId="urn:microsoft.com/office/officeart/2005/8/layout/list1"/>
    <dgm:cxn modelId="{4F7DB4F5-8985-4DC4-97DA-7C7049D5F60A}" type="presParOf" srcId="{49A2B5C7-D318-4E6F-9465-A647A36A20D0}" destId="{45F83DBE-EF2C-43C2-9107-39FFD035CBB4}" srcOrd="4" destOrd="0" presId="urn:microsoft.com/office/officeart/2005/8/layout/list1"/>
    <dgm:cxn modelId="{EBAF633D-70D5-4155-BB7F-A05144DF1B27}" type="presParOf" srcId="{45F83DBE-EF2C-43C2-9107-39FFD035CBB4}" destId="{6AFAC8BC-DBD3-498A-8DA3-421383ED155D}" srcOrd="0" destOrd="0" presId="urn:microsoft.com/office/officeart/2005/8/layout/list1"/>
    <dgm:cxn modelId="{DC9E6FA4-34B4-4B20-A952-E4A67536F3E1}" type="presParOf" srcId="{45F83DBE-EF2C-43C2-9107-39FFD035CBB4}" destId="{D6A108A7-8C06-47ED-BCA3-50B5A4567EF6}" srcOrd="1" destOrd="0" presId="urn:microsoft.com/office/officeart/2005/8/layout/list1"/>
    <dgm:cxn modelId="{5744B714-8B96-45C1-BA63-9854AF1AE2D0}" type="presParOf" srcId="{49A2B5C7-D318-4E6F-9465-A647A36A20D0}" destId="{49D329D7-D91B-4F24-9DFE-81190DB185D9}" srcOrd="5" destOrd="0" presId="urn:microsoft.com/office/officeart/2005/8/layout/list1"/>
    <dgm:cxn modelId="{465E2D32-CD77-4F0F-BB00-516EDEA42162}" type="presParOf" srcId="{49A2B5C7-D318-4E6F-9465-A647A36A20D0}" destId="{DF477F90-E7E9-4724-8658-CFE6CD602CBE}" srcOrd="6" destOrd="0" presId="urn:microsoft.com/office/officeart/2005/8/layout/list1"/>
    <dgm:cxn modelId="{16AFFA35-6C67-4AD1-80A8-BCF02D74FF84}" type="presParOf" srcId="{49A2B5C7-D318-4E6F-9465-A647A36A20D0}" destId="{520457C2-94E2-4992-BC6B-840ED277404B}" srcOrd="7" destOrd="0" presId="urn:microsoft.com/office/officeart/2005/8/layout/list1"/>
    <dgm:cxn modelId="{7E7692FD-B3D5-44C2-827C-A22FCAC0FEF5}" type="presParOf" srcId="{49A2B5C7-D318-4E6F-9465-A647A36A20D0}" destId="{C887F887-674D-4C1A-B963-8B42CE434390}" srcOrd="8" destOrd="0" presId="urn:microsoft.com/office/officeart/2005/8/layout/list1"/>
    <dgm:cxn modelId="{453497DB-B894-4263-85FA-8EED3A571BC4}" type="presParOf" srcId="{C887F887-674D-4C1A-B963-8B42CE434390}" destId="{1BAA608B-963B-4C41-B151-F4FF8AA33A25}" srcOrd="0" destOrd="0" presId="urn:microsoft.com/office/officeart/2005/8/layout/list1"/>
    <dgm:cxn modelId="{2BAFA39A-B6DF-4624-83FB-8970C05B9C17}" type="presParOf" srcId="{C887F887-674D-4C1A-B963-8B42CE434390}" destId="{4447D3E8-3104-46AF-83AE-8559311F7B63}" srcOrd="1" destOrd="0" presId="urn:microsoft.com/office/officeart/2005/8/layout/list1"/>
    <dgm:cxn modelId="{DB928D0E-258E-40C3-B529-C21AB3DE1A4F}" type="presParOf" srcId="{49A2B5C7-D318-4E6F-9465-A647A36A20D0}" destId="{8926E3EB-AF68-4548-8F4B-BA927E3C5CC9}" srcOrd="9" destOrd="0" presId="urn:microsoft.com/office/officeart/2005/8/layout/list1"/>
    <dgm:cxn modelId="{F2C5C391-4CC5-47D3-BDB7-B666932A2E2E}" type="presParOf" srcId="{49A2B5C7-D318-4E6F-9465-A647A36A20D0}" destId="{6D5B1CF6-2656-4611-84CF-B8E450AE45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3BB21-EF21-48BB-8E79-DBEF6CB7F241}">
      <dsp:nvSpPr>
        <dsp:cNvPr id="0" name=""/>
        <dsp:cNvSpPr/>
      </dsp:nvSpPr>
      <dsp:spPr>
        <a:xfrm>
          <a:off x="0" y="579680"/>
          <a:ext cx="9286016" cy="90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D552E-D326-49EA-B876-C56121C499E7}">
      <dsp:nvSpPr>
        <dsp:cNvPr id="0" name=""/>
        <dsp:cNvSpPr/>
      </dsp:nvSpPr>
      <dsp:spPr>
        <a:xfrm>
          <a:off x="464300" y="48320"/>
          <a:ext cx="6500211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693" tIns="0" rIns="24569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0" kern="1200" dirty="0">
              <a:latin typeface="Montserrat SemiBold" panose="00000700000000000000" pitchFamily="2" charset="0"/>
              <a:ea typeface="+mn-ea"/>
              <a:cs typeface="+mn-cs"/>
            </a:rPr>
            <a:t>Antecedentes</a:t>
          </a:r>
        </a:p>
      </dsp:txBody>
      <dsp:txXfrm>
        <a:off x="516178" y="100198"/>
        <a:ext cx="6396455" cy="958964"/>
      </dsp:txXfrm>
    </dsp:sp>
    <dsp:sp modelId="{DF477F90-E7E9-4724-8658-CFE6CD602CBE}">
      <dsp:nvSpPr>
        <dsp:cNvPr id="0" name=""/>
        <dsp:cNvSpPr/>
      </dsp:nvSpPr>
      <dsp:spPr>
        <a:xfrm>
          <a:off x="0" y="2212641"/>
          <a:ext cx="9286016" cy="90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108A7-8C06-47ED-BCA3-50B5A4567EF6}">
      <dsp:nvSpPr>
        <dsp:cNvPr id="0" name=""/>
        <dsp:cNvSpPr/>
      </dsp:nvSpPr>
      <dsp:spPr>
        <a:xfrm>
          <a:off x="464300" y="1681281"/>
          <a:ext cx="6500211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693" tIns="0" rIns="24569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0" kern="1200" dirty="0">
              <a:latin typeface="Montserrat SemiBold" panose="00000700000000000000" pitchFamily="2" charset="0"/>
              <a:ea typeface="+mn-ea"/>
              <a:cs typeface="+mn-cs"/>
            </a:rPr>
            <a:t>Información solicitada a la SDPC </a:t>
          </a:r>
        </a:p>
      </dsp:txBody>
      <dsp:txXfrm>
        <a:off x="516178" y="1733159"/>
        <a:ext cx="6396455" cy="958964"/>
      </dsp:txXfrm>
    </dsp:sp>
    <dsp:sp modelId="{6D5B1CF6-2656-4611-84CF-B8E450AE45D6}">
      <dsp:nvSpPr>
        <dsp:cNvPr id="0" name=""/>
        <dsp:cNvSpPr/>
      </dsp:nvSpPr>
      <dsp:spPr>
        <a:xfrm>
          <a:off x="0" y="3845601"/>
          <a:ext cx="9286016" cy="90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7D3E8-3104-46AF-83AE-8559311F7B63}">
      <dsp:nvSpPr>
        <dsp:cNvPr id="0" name=""/>
        <dsp:cNvSpPr/>
      </dsp:nvSpPr>
      <dsp:spPr>
        <a:xfrm>
          <a:off x="464300" y="3314241"/>
          <a:ext cx="6500211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693" tIns="0" rIns="24569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kern="1200" dirty="0">
              <a:latin typeface="Montserrat SemiBold" panose="00000700000000000000" pitchFamily="2" charset="0"/>
              <a:ea typeface="+mn-ea"/>
              <a:cs typeface="+mn-cs"/>
            </a:rPr>
            <a:t>Conclusiones y </a:t>
          </a:r>
          <a:r>
            <a:rPr lang="es-EC" sz="1600" b="0" kern="1200" dirty="0">
              <a:latin typeface="Montserrat SemiBold" panose="00000700000000000000" pitchFamily="2" charset="0"/>
              <a:ea typeface="+mn-ea"/>
              <a:cs typeface="+mn-cs"/>
            </a:rPr>
            <a:t>Acciones SDPC</a:t>
          </a:r>
        </a:p>
      </dsp:txBody>
      <dsp:txXfrm>
        <a:off x="516178" y="3366119"/>
        <a:ext cx="6396455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296FA-8C35-48F5-64F6-4DC67378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A1DC43-FB7B-4D60-9DEC-676C9F797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CF7610-40D4-D81A-1DF2-65B9904B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1CE601-6288-49DE-6B97-06AC1339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29E7E6-8FF6-043C-E298-A683D8672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0740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DAF87-0353-8745-DEE8-42009861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D470CF-DCCD-9318-FB26-BAD1B7906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E0A84C-A873-B6A2-141E-A915E6C3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469C99-AB65-7892-E003-5A0ADE319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091C77-42F4-C88C-66FE-CA969D9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9845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11B095-B054-80ED-B1CF-9DAAF27C0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F21693-1202-FCB9-B20D-89DB6DE1F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77D739-EABB-1B07-463F-E9C7920F7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DBD38E-A5D1-4442-17FE-5EC04FEE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1424EA-553F-CB13-36C6-54B4DBB4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146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BE12B-C8C5-15CF-606F-B0F67A898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FFE96D-5C9A-1EC2-03ED-658ABEB9F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BC69EF-AF58-AC39-0A42-BA38A6796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86E34A-C72A-2FC5-ECDF-CFC6EA96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D2D87B-EFFD-B305-3AC2-E874A62D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36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99AE9A-4AAD-1A2C-CEA3-A0704F8C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CCF6CF-FB5E-830E-D10A-EDE1D801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BC1BB5-E7E1-3BA0-A0D6-F0E34EE92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5CBDD-77D3-EBE5-9C2C-47CE161D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4D5842-1182-44B7-EEBF-1661AC49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7638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4A783-9DAA-933E-12AB-2C14B288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5FF190-9205-7E60-3525-BEC1CBA22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6D5882-C4D0-B6BC-35F6-8912C7E89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A6AEBF-CBF8-C984-2C37-5EF585B2A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EFABAB-25C6-41CE-6973-166E6DCB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62C016-32BC-B9BE-108D-ADA2B8CF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580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306BA-103B-E8E6-AA0B-62131A632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1030E6-6900-D875-7000-4C61A4540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45BB5B-4ED5-F6EA-B285-004E80D5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A25C82-511F-A477-41CC-278190542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67BD59-A0D6-D530-32F9-1DC0AF8AE3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289B43-8293-82DF-B11E-91F4EDA6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FA080D-7103-1742-6A0A-4C72E3A8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77E1DF-0C0F-AE30-5743-CBE5E09D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7098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D9190-0D76-3750-91D6-0BE29316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4C1270-4045-7EA9-19AA-39B00092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F0BA0C-6550-A20A-5882-F3F6E4691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FF7B0EF-715B-E34B-AFFA-FF694D1B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9467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222349-2490-C4C3-F23C-FA91BA07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783E16-0BA2-EF5B-567C-196E4189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838759-F9D6-EAA6-308F-70A7DDE1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469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AB7AD-5493-A248-DBBB-7601178E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5FCD21-5188-965F-8A78-0FA0C38BB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091BB1-4793-2AB7-AA7F-184CE0942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12E443-BA5C-8236-8210-2BF4B896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C37E92-D233-D3AF-97B8-1C8E3542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6CD75D-BDCF-E4DA-A671-C499D67D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0810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DF6E6-E61F-2A2E-3F05-D40F80B2F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BC0CC5-848B-E6C2-1ED5-F1FC5241C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FD5D55-032C-14E2-D8B6-53F6C6921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E74C8-AC61-D21D-A4D1-F4AD8E1FC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7A6D6A-7FF0-A8D0-41DC-F3142CF6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C9B822-095E-516D-5451-21E5C8A5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5832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94E0F9-002A-6B42-E30A-6DF33A0BC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0A3EC5-D9A2-9522-C922-C4FBD60E2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0430D4-9B45-6B64-80C5-6E7B964507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0D537-1F18-D540-B5E7-D407AE49C3EB}" type="datetimeFigureOut">
              <a:rPr lang="es-EC" smtClean="0"/>
              <a:t>17/12/23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B78EFD-227A-E05E-DFD1-23E900624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05E20B-1CB6-D054-6A54-A4F1AD2DB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A7B4E-A0C3-B947-8EDE-7EE58ABB3D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149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66A21A4D-23D0-B893-76F1-49D96CFAD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233" y="2433562"/>
            <a:ext cx="9627535" cy="199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7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F4CD243-C0D7-10A4-F64B-F884797CB33A}"/>
              </a:ext>
            </a:extLst>
          </p:cNvPr>
          <p:cNvSpPr/>
          <p:nvPr/>
        </p:nvSpPr>
        <p:spPr>
          <a:xfrm>
            <a:off x="521693" y="2520521"/>
            <a:ext cx="3716478" cy="2226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7AA24F8-82F7-CEB4-DC2A-534E0CA07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229" y="6387361"/>
            <a:ext cx="2262018" cy="46776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7EF2D0C9-B334-CB0F-7230-F5EACF5EFA83}"/>
              </a:ext>
            </a:extLst>
          </p:cNvPr>
          <p:cNvSpPr txBox="1">
            <a:spLocks/>
          </p:cNvSpPr>
          <p:nvPr/>
        </p:nvSpPr>
        <p:spPr>
          <a:xfrm>
            <a:off x="660553" y="1987867"/>
            <a:ext cx="10870895" cy="2882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100" b="1" dirty="0">
                <a:solidFill>
                  <a:srgbClr val="223F86"/>
                </a:solidFill>
                <a:latin typeface="Montserrat ExtraBold" pitchFamily="2" charset="77"/>
                <a:ea typeface="HGSMinchoE" panose="02020900000000000000" pitchFamily="18" charset="-128"/>
              </a:rPr>
              <a:t>SESIÓN ORDINARIA No. 012</a:t>
            </a:r>
          </a:p>
          <a:p>
            <a:pPr algn="ctr"/>
            <a:r>
              <a:rPr lang="es-EC" sz="3000" dirty="0">
                <a:latin typeface="Montserrat" pitchFamily="2" charset="77"/>
              </a:rPr>
              <a:t>COMISIÓN DE DESARROLLO ECONÓMICO, PRODUCTIVIDAD Y COMPETITIVIDAD Y ECONOMÍA POPULAR Y SOLIDARIA -EJE ECONÓMICO</a:t>
            </a:r>
          </a:p>
        </p:txBody>
      </p:sp>
    </p:spTree>
    <p:extLst>
      <p:ext uri="{BB962C8B-B14F-4D97-AF65-F5344CB8AC3E}">
        <p14:creationId xmlns:p14="http://schemas.microsoft.com/office/powerpoint/2010/main" val="150858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396300" y="250875"/>
            <a:ext cx="34867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>
                <a:solidFill>
                  <a:srgbClr val="223F86"/>
                </a:solidFill>
                <a:latin typeface="Montserrat ExtraBold" pitchFamily="2" charset="77"/>
                <a:ea typeface="HGSMinchoE" panose="02020900000000000000" pitchFamily="18" charset="-128"/>
                <a:cs typeface="+mj-cs"/>
              </a:rPr>
              <a:t>Índice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39895A31-5A55-42B9-A825-2731E2D092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9884738"/>
              </p:ext>
            </p:extLst>
          </p:nvPr>
        </p:nvGraphicFramePr>
        <p:xfrm>
          <a:off x="1452992" y="1028439"/>
          <a:ext cx="9286017" cy="4801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D301EDC0-B5BE-DE2E-2D93-C36499C8C3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4229" y="6387361"/>
            <a:ext cx="2262018" cy="46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6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396300" y="250875"/>
            <a:ext cx="34867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>
                <a:solidFill>
                  <a:srgbClr val="223F86"/>
                </a:solidFill>
                <a:latin typeface="Montserrat ExtraBold" pitchFamily="2" charset="77"/>
                <a:ea typeface="HGSMinchoE" panose="02020900000000000000" pitchFamily="18" charset="-128"/>
                <a:cs typeface="+mj-cs"/>
              </a:rPr>
              <a:t>Antecedentes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4D976E66-5CD4-45DC-B8CD-2955F227D056}"/>
              </a:ext>
            </a:extLst>
          </p:cNvPr>
          <p:cNvGrpSpPr/>
          <p:nvPr/>
        </p:nvGrpSpPr>
        <p:grpSpPr>
          <a:xfrm>
            <a:off x="660400" y="1458752"/>
            <a:ext cx="10871201" cy="3940496"/>
            <a:chOff x="660400" y="1204751"/>
            <a:chExt cx="10871201" cy="3940496"/>
          </a:xfrm>
        </p:grpSpPr>
        <p:sp>
          <p:nvSpPr>
            <p:cNvPr id="6" name="Conector recto 5">
              <a:extLst>
                <a:ext uri="{FF2B5EF4-FFF2-40B4-BE49-F238E27FC236}">
                  <a16:creationId xmlns:a16="http://schemas.microsoft.com/office/drawing/2014/main" id="{73D74E8E-9DFF-4217-B8C1-67318FE6E2A1}"/>
                </a:ext>
              </a:extLst>
            </p:cNvPr>
            <p:cNvSpPr/>
            <p:nvPr/>
          </p:nvSpPr>
          <p:spPr>
            <a:xfrm>
              <a:off x="660400" y="1204751"/>
              <a:ext cx="10871201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5D4F6D76-C83C-4E1F-9BAB-EBF12B09BCC1}"/>
                </a:ext>
              </a:extLst>
            </p:cNvPr>
            <p:cNvSpPr/>
            <p:nvPr/>
          </p:nvSpPr>
          <p:spPr>
            <a:xfrm>
              <a:off x="660400" y="1204751"/>
              <a:ext cx="2174240" cy="2587105"/>
            </a:xfrm>
            <a:custGeom>
              <a:avLst/>
              <a:gdLst>
                <a:gd name="connsiteX0" fmla="*/ 0 w 2174240"/>
                <a:gd name="connsiteY0" fmla="*/ 0 h 2587105"/>
                <a:gd name="connsiteX1" fmla="*/ 2174240 w 2174240"/>
                <a:gd name="connsiteY1" fmla="*/ 0 h 2587105"/>
                <a:gd name="connsiteX2" fmla="*/ 2174240 w 2174240"/>
                <a:gd name="connsiteY2" fmla="*/ 2587105 h 2587105"/>
                <a:gd name="connsiteX3" fmla="*/ 0 w 2174240"/>
                <a:gd name="connsiteY3" fmla="*/ 2587105 h 2587105"/>
                <a:gd name="connsiteX4" fmla="*/ 0 w 2174240"/>
                <a:gd name="connsiteY4" fmla="*/ 0 h 258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4240" h="2587105">
                  <a:moveTo>
                    <a:pt x="0" y="0"/>
                  </a:moveTo>
                  <a:lnTo>
                    <a:pt x="2174240" y="0"/>
                  </a:lnTo>
                  <a:lnTo>
                    <a:pt x="2174240" y="2587105"/>
                  </a:lnTo>
                  <a:lnTo>
                    <a:pt x="0" y="25871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C" sz="1400" b="1" kern="1200" dirty="0">
                  <a:solidFill>
                    <a:srgbClr val="44546A"/>
                  </a:solidFill>
                  <a:latin typeface="Montserrat SemiBold" panose="00000700000000000000" pitchFamily="2" charset="0"/>
                </a:rPr>
                <a:t>Sesión Ordinaria </a:t>
              </a:r>
              <a:br>
                <a:rPr lang="es-EC" sz="1400" b="1" kern="1200" dirty="0">
                  <a:solidFill>
                    <a:srgbClr val="44546A"/>
                  </a:solidFill>
                  <a:latin typeface="Montserrat SemiBold" panose="00000700000000000000" pitchFamily="2" charset="0"/>
                </a:rPr>
              </a:br>
              <a:r>
                <a:rPr lang="es-EC" sz="1400" b="1" kern="1200" dirty="0">
                  <a:solidFill>
                    <a:srgbClr val="44546A"/>
                  </a:solidFill>
                  <a:latin typeface="Montserrat SemiBold" panose="00000700000000000000" pitchFamily="2" charset="0"/>
                </a:rPr>
                <a:t>No. 012</a:t>
              </a:r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B98965FF-3C48-4195-9026-FC405F33AEA6}"/>
                </a:ext>
              </a:extLst>
            </p:cNvPr>
            <p:cNvSpPr/>
            <p:nvPr/>
          </p:nvSpPr>
          <p:spPr>
            <a:xfrm>
              <a:off x="2997708" y="1322231"/>
              <a:ext cx="8533892" cy="2349617"/>
            </a:xfrm>
            <a:custGeom>
              <a:avLst/>
              <a:gdLst>
                <a:gd name="connsiteX0" fmla="*/ 0 w 8533892"/>
                <a:gd name="connsiteY0" fmla="*/ 0 h 2349617"/>
                <a:gd name="connsiteX1" fmla="*/ 8533892 w 8533892"/>
                <a:gd name="connsiteY1" fmla="*/ 0 h 2349617"/>
                <a:gd name="connsiteX2" fmla="*/ 8533892 w 8533892"/>
                <a:gd name="connsiteY2" fmla="*/ 2349617 h 2349617"/>
                <a:gd name="connsiteX3" fmla="*/ 0 w 8533892"/>
                <a:gd name="connsiteY3" fmla="*/ 2349617 h 2349617"/>
                <a:gd name="connsiteX4" fmla="*/ 0 w 8533892"/>
                <a:gd name="connsiteY4" fmla="*/ 0 h 234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892" h="2349617">
                  <a:moveTo>
                    <a:pt x="0" y="0"/>
                  </a:moveTo>
                  <a:lnTo>
                    <a:pt x="8533892" y="0"/>
                  </a:lnTo>
                  <a:lnTo>
                    <a:pt x="8533892" y="2349617"/>
                  </a:lnTo>
                  <a:lnTo>
                    <a:pt x="0" y="23496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marL="0" lvl="0" indent="0" algn="just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C" sz="1400" b="0" kern="1200" dirty="0">
                  <a:solidFill>
                    <a:srgbClr val="44546A"/>
                  </a:solidFill>
                  <a:latin typeface="Montserrat SemiBold" panose="00000700000000000000" pitchFamily="2" charset="0"/>
                </a:rPr>
                <a:t>Memorando Nro. GADDMQ-SGCM-2023-1177-M de 15 de diciembre de 2023</a:t>
              </a:r>
            </a:p>
            <a:p>
              <a:pPr marL="0" lvl="0" indent="0" algn="just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C" sz="1400" b="0" kern="1200" dirty="0">
                  <a:solidFill>
                    <a:srgbClr val="44546A"/>
                  </a:solidFill>
                  <a:latin typeface="Montserrat SemiBold" panose="00000700000000000000" pitchFamily="2" charset="0"/>
                </a:rPr>
                <a:t>Comisión de Desarrollo Económico, Productividad,  Competitividad y Economía Popular y Solidaria</a:t>
              </a:r>
            </a:p>
          </p:txBody>
        </p:sp>
        <p:sp>
          <p:nvSpPr>
            <p:cNvPr id="10" name="Conector recto 9">
              <a:extLst>
                <a:ext uri="{FF2B5EF4-FFF2-40B4-BE49-F238E27FC236}">
                  <a16:creationId xmlns:a16="http://schemas.microsoft.com/office/drawing/2014/main" id="{9526D576-61AC-4B05-9775-652B1FE4E3B3}"/>
                </a:ext>
              </a:extLst>
            </p:cNvPr>
            <p:cNvSpPr/>
            <p:nvPr/>
          </p:nvSpPr>
          <p:spPr>
            <a:xfrm>
              <a:off x="660400" y="2558142"/>
              <a:ext cx="10871201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8386A66F-24EB-4B1A-AB9C-0D268B708145}"/>
                </a:ext>
              </a:extLst>
            </p:cNvPr>
            <p:cNvSpPr/>
            <p:nvPr/>
          </p:nvSpPr>
          <p:spPr>
            <a:xfrm>
              <a:off x="660400" y="2558142"/>
              <a:ext cx="2174240" cy="2587105"/>
            </a:xfrm>
            <a:custGeom>
              <a:avLst/>
              <a:gdLst>
                <a:gd name="connsiteX0" fmla="*/ 0 w 2174240"/>
                <a:gd name="connsiteY0" fmla="*/ 0 h 2587105"/>
                <a:gd name="connsiteX1" fmla="*/ 2174240 w 2174240"/>
                <a:gd name="connsiteY1" fmla="*/ 0 h 2587105"/>
                <a:gd name="connsiteX2" fmla="*/ 2174240 w 2174240"/>
                <a:gd name="connsiteY2" fmla="*/ 2587105 h 2587105"/>
                <a:gd name="connsiteX3" fmla="*/ 0 w 2174240"/>
                <a:gd name="connsiteY3" fmla="*/ 2587105 h 2587105"/>
                <a:gd name="connsiteX4" fmla="*/ 0 w 2174240"/>
                <a:gd name="connsiteY4" fmla="*/ 0 h 258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4240" h="2587105">
                  <a:moveTo>
                    <a:pt x="0" y="0"/>
                  </a:moveTo>
                  <a:lnTo>
                    <a:pt x="2174240" y="0"/>
                  </a:lnTo>
                  <a:lnTo>
                    <a:pt x="2174240" y="2587105"/>
                  </a:lnTo>
                  <a:lnTo>
                    <a:pt x="0" y="25871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C" sz="1400" b="1" kern="1200" dirty="0">
                  <a:solidFill>
                    <a:srgbClr val="44546A"/>
                  </a:solidFill>
                  <a:latin typeface="Montserrat SemiBold" panose="00000700000000000000" pitchFamily="2" charset="0"/>
                </a:rPr>
                <a:t>Orden del día</a:t>
              </a:r>
              <a:r>
                <a:rPr lang="es-EC" sz="1400" kern="1200" dirty="0">
                  <a:latin typeface="Montserrat SemiBold" panose="00000700000000000000" pitchFamily="2" charset="0"/>
                </a:rPr>
                <a:t>. </a:t>
              </a:r>
            </a:p>
          </p:txBody>
        </p:sp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C3548774-93DD-4CDE-B0C9-9E2538F6F308}"/>
                </a:ext>
              </a:extLst>
            </p:cNvPr>
            <p:cNvSpPr/>
            <p:nvPr/>
          </p:nvSpPr>
          <p:spPr>
            <a:xfrm>
              <a:off x="2997708" y="2675623"/>
              <a:ext cx="8533892" cy="2349617"/>
            </a:xfrm>
            <a:custGeom>
              <a:avLst/>
              <a:gdLst>
                <a:gd name="connsiteX0" fmla="*/ 0 w 8533892"/>
                <a:gd name="connsiteY0" fmla="*/ 0 h 2349617"/>
                <a:gd name="connsiteX1" fmla="*/ 8533892 w 8533892"/>
                <a:gd name="connsiteY1" fmla="*/ 0 h 2349617"/>
                <a:gd name="connsiteX2" fmla="*/ 8533892 w 8533892"/>
                <a:gd name="connsiteY2" fmla="*/ 2349617 h 2349617"/>
                <a:gd name="connsiteX3" fmla="*/ 0 w 8533892"/>
                <a:gd name="connsiteY3" fmla="*/ 2349617 h 2349617"/>
                <a:gd name="connsiteX4" fmla="*/ 0 w 8533892"/>
                <a:gd name="connsiteY4" fmla="*/ 0 h 234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892" h="2349617">
                  <a:moveTo>
                    <a:pt x="0" y="0"/>
                  </a:moveTo>
                  <a:lnTo>
                    <a:pt x="8533892" y="0"/>
                  </a:lnTo>
                  <a:lnTo>
                    <a:pt x="8533892" y="2349617"/>
                  </a:lnTo>
                  <a:lnTo>
                    <a:pt x="0" y="23496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228600" lvl="0" indent="-22860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es-EC" sz="1200" b="1" kern="1200" dirty="0">
                  <a:solidFill>
                    <a:schemeClr val="accent2"/>
                  </a:solidFill>
                  <a:latin typeface="Montserrat SemiBold" panose="00000700000000000000" pitchFamily="2" charset="0"/>
                </a:rPr>
                <a:t>Conocimiento del cumplimiento de las políticas sobre economía popular y solidaria que deben observarse en los procesos de contratación pública del DMDQ, en relación al porcentaje que el Municipio del Distrito Metropolitano de Quito y sus dependencias deben destinar de su presupuesto anual de contrataciones, a cargo de la Secretaría de Desarrollo Productivo y Competitividad y resolución. </a:t>
              </a:r>
            </a:p>
            <a:p>
              <a:pPr marL="228600" lvl="0" indent="-22860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es-EC" sz="1200" b="0" kern="1200" dirty="0">
                  <a:solidFill>
                    <a:srgbClr val="44546A"/>
                  </a:solidFill>
                  <a:latin typeface="Montserrat SemiBold" panose="00000700000000000000" pitchFamily="2" charset="0"/>
                </a:rPr>
                <a:t>Presentación del plan de trabajo vigente de la Empresa Pública Metropolitana de Rastro Quito, detallando el estado de situación técnico y presupuestario, con corte a noviembre de 2023, a nivel de cada programa, proyecto, metas y actividades incluidas en el plan; así como resultados e hitos alcanzados y resolución.</a:t>
              </a:r>
            </a:p>
          </p:txBody>
        </p:sp>
      </p:grpSp>
      <p:pic>
        <p:nvPicPr>
          <p:cNvPr id="2" name="Imagen 1">
            <a:extLst>
              <a:ext uri="{FF2B5EF4-FFF2-40B4-BE49-F238E27FC236}">
                <a16:creationId xmlns:a16="http://schemas.microsoft.com/office/drawing/2014/main" id="{4B8D1E7B-5BE9-901B-741B-300C932DC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229" y="6387361"/>
            <a:ext cx="2262018" cy="46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6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>
            <a:extLst>
              <a:ext uri="{FF2B5EF4-FFF2-40B4-BE49-F238E27FC236}">
                <a16:creationId xmlns:a16="http://schemas.microsoft.com/office/drawing/2014/main" id="{7CEB3FB0-210F-738B-B511-BC4CBD46AF3D}"/>
              </a:ext>
            </a:extLst>
          </p:cNvPr>
          <p:cNvSpPr txBox="1">
            <a:spLocks/>
          </p:cNvSpPr>
          <p:nvPr/>
        </p:nvSpPr>
        <p:spPr>
          <a:xfrm>
            <a:off x="2372675" y="275361"/>
            <a:ext cx="7446650" cy="75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s-EC" sz="2400" b="1" dirty="0">
                <a:solidFill>
                  <a:srgbClr val="223F86"/>
                </a:solidFill>
                <a:latin typeface="Montserrat ExtraBold" pitchFamily="2" charset="77"/>
                <a:ea typeface="HGSMinchoE" panose="02020900000000000000" pitchFamily="18" charset="-128"/>
              </a:rPr>
              <a:t>Información solicitada a la SDPC </a:t>
            </a:r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68432656-E079-7258-AEA2-E47C58661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229" y="6387361"/>
            <a:ext cx="2262018" cy="467762"/>
          </a:xfrm>
          <a:prstGeom prst="rect">
            <a:avLst/>
          </a:prstGeom>
        </p:spPr>
      </p:pic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396F65D-967F-FA72-17BB-13ADB8B12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888859"/>
              </p:ext>
            </p:extLst>
          </p:nvPr>
        </p:nvGraphicFramePr>
        <p:xfrm>
          <a:off x="515369" y="1847978"/>
          <a:ext cx="11161260" cy="392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3347">
                  <a:extLst>
                    <a:ext uri="{9D8B030D-6E8A-4147-A177-3AD203B41FA5}">
                      <a16:colId xmlns:a16="http://schemas.microsoft.com/office/drawing/2014/main" val="3585111990"/>
                    </a:ext>
                  </a:extLst>
                </a:gridCol>
                <a:gridCol w="2145194">
                  <a:extLst>
                    <a:ext uri="{9D8B030D-6E8A-4147-A177-3AD203B41FA5}">
                      <a16:colId xmlns:a16="http://schemas.microsoft.com/office/drawing/2014/main" val="700947865"/>
                    </a:ext>
                  </a:extLst>
                </a:gridCol>
                <a:gridCol w="2082691">
                  <a:extLst>
                    <a:ext uri="{9D8B030D-6E8A-4147-A177-3AD203B41FA5}">
                      <a16:colId xmlns:a16="http://schemas.microsoft.com/office/drawing/2014/main" val="1656261293"/>
                    </a:ext>
                  </a:extLst>
                </a:gridCol>
                <a:gridCol w="2129569">
                  <a:extLst>
                    <a:ext uri="{9D8B030D-6E8A-4147-A177-3AD203B41FA5}">
                      <a16:colId xmlns:a16="http://schemas.microsoft.com/office/drawing/2014/main" val="1429213742"/>
                    </a:ext>
                  </a:extLst>
                </a:gridCol>
                <a:gridCol w="2080459">
                  <a:extLst>
                    <a:ext uri="{9D8B030D-6E8A-4147-A177-3AD203B41FA5}">
                      <a16:colId xmlns:a16="http://schemas.microsoft.com/office/drawing/2014/main" val="840430746"/>
                    </a:ext>
                  </a:extLst>
                </a:gridCol>
              </a:tblGrid>
              <a:tr h="50883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 dirty="0">
                          <a:effectLst/>
                          <a:latin typeface="Montserrat SemiBold" panose="00000700000000000000" pitchFamily="2" charset="0"/>
                        </a:rPr>
                        <a:t>DESCRIPCIÓN</a:t>
                      </a:r>
                      <a:endParaRPr lang="es-EC" sz="1400" dirty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 dirty="0">
                          <a:effectLst/>
                          <a:latin typeface="Montserrat SemiBold" panose="00000700000000000000" pitchFamily="2" charset="0"/>
                        </a:rPr>
                        <a:t>ENERO</a:t>
                      </a:r>
                      <a:endParaRPr lang="es-EC" sz="1400" dirty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 dirty="0">
                          <a:effectLst/>
                          <a:latin typeface="Montserrat SemiBold" panose="00000700000000000000" pitchFamily="2" charset="0"/>
                        </a:rPr>
                        <a:t>PRIMER TRIMESTRE</a:t>
                      </a:r>
                      <a:endParaRPr lang="es-EC" sz="1400" dirty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>
                          <a:effectLst/>
                          <a:latin typeface="Montserrat SemiBold" panose="00000700000000000000" pitchFamily="2" charset="0"/>
                        </a:rPr>
                        <a:t>SEGUNDO TRIMESTRE</a:t>
                      </a:r>
                      <a:endParaRPr lang="es-EC" sz="140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>
                          <a:effectLst/>
                          <a:latin typeface="Montserrat SemiBold" panose="00000700000000000000" pitchFamily="2" charset="0"/>
                        </a:rPr>
                        <a:t>TERCER TRIMESTRE</a:t>
                      </a:r>
                      <a:endParaRPr lang="es-EC" sz="140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98963"/>
                  </a:ext>
                </a:extLst>
              </a:tr>
              <a:tr h="25441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>
                          <a:effectLst/>
                          <a:latin typeface="Montserrat SemiBold" panose="00000700000000000000" pitchFamily="2" charset="0"/>
                        </a:rPr>
                        <a:t>PAC inicial</a:t>
                      </a:r>
                      <a:endParaRPr lang="es-EC" sz="140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 dirty="0">
                          <a:effectLst/>
                          <a:latin typeface="Montserrat SemiBold" panose="00000700000000000000" pitchFamily="2" charset="0"/>
                        </a:rPr>
                        <a:t>USD 338.780.671,75</a:t>
                      </a:r>
                      <a:endParaRPr lang="es-EC" sz="1100" b="0" dirty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 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 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 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429808"/>
                  </a:ext>
                </a:extLst>
              </a:tr>
              <a:tr h="25441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>
                          <a:effectLst/>
                          <a:latin typeface="Montserrat SemiBold" panose="00000700000000000000" pitchFamily="2" charset="0"/>
                        </a:rPr>
                        <a:t>PAC final</a:t>
                      </a:r>
                      <a:endParaRPr lang="es-EC" sz="140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-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USD 320.248.208,71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USD 336.226.303,32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USD 379.733.417,91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557369"/>
                  </a:ext>
                </a:extLst>
              </a:tr>
              <a:tr h="5088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>
                          <a:effectLst/>
                          <a:latin typeface="Montserrat SemiBold" panose="00000700000000000000" pitchFamily="2" charset="0"/>
                        </a:rPr>
                        <a:t>Monto planificado para compra pública inclusiva</a:t>
                      </a:r>
                      <a:endParaRPr lang="es-EC" sz="140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USD 15.160.852,30 (planificado)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 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 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 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001748"/>
                  </a:ext>
                </a:extLst>
              </a:tr>
              <a:tr h="69055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>
                          <a:effectLst/>
                          <a:latin typeface="Montserrat SemiBold" panose="00000700000000000000" pitchFamily="2" charset="0"/>
                        </a:rPr>
                        <a:t>Monto ejecutado en compra pública inclusiva</a:t>
                      </a:r>
                      <a:endParaRPr lang="es-EC" sz="140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USD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O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USD 3.829.887,55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USD 6.645.472,65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 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USD 14.181.670,75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 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406056"/>
                  </a:ext>
                </a:extLst>
              </a:tr>
              <a:tr h="69055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>
                          <a:effectLst/>
                          <a:latin typeface="Montserrat SemiBold" panose="00000700000000000000" pitchFamily="2" charset="0"/>
                        </a:rPr>
                        <a:t>% Destinado a compra pública inclusiva</a:t>
                      </a:r>
                      <a:endParaRPr lang="es-EC" sz="140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 dirty="0">
                          <a:effectLst/>
                          <a:latin typeface="Montserrat SemiBold" panose="00000700000000000000" pitchFamily="2" charset="0"/>
                        </a:rPr>
                        <a:t>4,48%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 dirty="0">
                          <a:effectLst/>
                          <a:latin typeface="Montserrat SemiBold" panose="00000700000000000000" pitchFamily="2" charset="0"/>
                        </a:rPr>
                        <a:t>(planificado)</a:t>
                      </a:r>
                      <a:endParaRPr lang="es-EC" sz="1100" b="0" dirty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1,20%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 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1,98%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 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3,73%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 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869562"/>
                  </a:ext>
                </a:extLst>
              </a:tr>
              <a:tr h="5088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>
                          <a:effectLst/>
                          <a:latin typeface="Montserrat SemiBold" panose="00000700000000000000" pitchFamily="2" charset="0"/>
                        </a:rPr>
                        <a:t>Número de entidades que reportan</a:t>
                      </a:r>
                      <a:endParaRPr lang="es-EC" sz="140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52 /76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34 /76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44 /76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71 /76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543484"/>
                  </a:ext>
                </a:extLst>
              </a:tr>
              <a:tr h="5088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400" dirty="0">
                          <a:effectLst/>
                          <a:latin typeface="Montserrat SemiBold" panose="00000700000000000000" pitchFamily="2" charset="0"/>
                        </a:rPr>
                        <a:t>% De entidades que reportan</a:t>
                      </a:r>
                      <a:endParaRPr lang="es-EC" sz="1400" dirty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68%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45%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>
                          <a:effectLst/>
                          <a:latin typeface="Montserrat SemiBold" panose="00000700000000000000" pitchFamily="2" charset="0"/>
                        </a:rPr>
                        <a:t>58%</a:t>
                      </a:r>
                      <a:endParaRPr lang="es-EC" sz="1100" b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100" b="0" dirty="0">
                          <a:effectLst/>
                          <a:latin typeface="Montserrat SemiBold" panose="00000700000000000000" pitchFamily="2" charset="0"/>
                        </a:rPr>
                        <a:t>93%</a:t>
                      </a:r>
                      <a:endParaRPr lang="es-EC" sz="1100" b="0" dirty="0">
                        <a:effectLst/>
                        <a:latin typeface="Montserrat SemiBold" panose="000007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03" marR="56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172105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7772571D-E085-DF70-FA00-0FB3FD88F461}"/>
              </a:ext>
            </a:extLst>
          </p:cNvPr>
          <p:cNvSpPr txBox="1"/>
          <p:nvPr/>
        </p:nvSpPr>
        <p:spPr>
          <a:xfrm>
            <a:off x="2261956" y="951597"/>
            <a:ext cx="76680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400" b="1" dirty="0">
                <a:latin typeface="Montserrat" pitchFamily="2" charset="77"/>
              </a:rPr>
              <a:t>Contratación pública inclusiva en el GADDMQ a septiembre 2023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4DF069C-4EDD-B2E6-91B6-8D3BA02A17E1}"/>
              </a:ext>
            </a:extLst>
          </p:cNvPr>
          <p:cNvSpPr txBox="1"/>
          <p:nvPr/>
        </p:nvSpPr>
        <p:spPr>
          <a:xfrm>
            <a:off x="515369" y="5897083"/>
            <a:ext cx="696850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Informe Ejecutivo SDEP-2023-DDP-CDEPCES-001 / Informe NRO. MEPS-003-011-2023 CONQUITO, 2023</a:t>
            </a:r>
            <a:b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C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Elaborado: SDPC, 2023</a:t>
            </a:r>
            <a:endParaRPr lang="es-EC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2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Tabla">
            <a:extLst>
              <a:ext uri="{FF2B5EF4-FFF2-40B4-BE49-F238E27FC236}">
                <a16:creationId xmlns:a16="http://schemas.microsoft.com/office/drawing/2014/main" id="{5D8A8F59-0B98-94BA-8ECA-56AF5CBDD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85276"/>
              </p:ext>
            </p:extLst>
          </p:nvPr>
        </p:nvGraphicFramePr>
        <p:xfrm>
          <a:off x="272005" y="702524"/>
          <a:ext cx="11647991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8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913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Conclusiones sobre el </a:t>
                      </a:r>
                      <a:r>
                        <a:rPr lang="es-EC" dirty="0"/>
                        <a:t>cumplimiento de los procesos de contratación pública del DMDQ-EPS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Acciones a cumplirse por la SDEP </a:t>
                      </a:r>
                    </a:p>
                    <a:p>
                      <a:pPr algn="ctr"/>
                      <a:r>
                        <a:rPr lang="es-E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primer trimestre 2024</a:t>
                      </a:r>
                      <a:r>
                        <a:rPr lang="es-ES" sz="18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3714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C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tercer trimestre de 2023 se ha ejecutado el </a:t>
                      </a:r>
                      <a:r>
                        <a:rPr lang="es-EC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3,73%</a:t>
                      </a:r>
                      <a:r>
                        <a:rPr lang="es-EC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de compras públicas inclusivas (USD 14.181.670,75) del monto total del PAC (USD 379.733.417,91).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C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Contrataciones inclusivas en </a:t>
                      </a:r>
                      <a:r>
                        <a:rPr lang="es-EC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sectores</a:t>
                      </a:r>
                      <a:r>
                        <a:rPr lang="es-EC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Principales: Servicios de limpieza en general 24,86%; </a:t>
                      </a:r>
                      <a:r>
                        <a:rPr lang="es-EC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es-EC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Servicios de alimentación y catering 23,35%); </a:t>
                      </a:r>
                      <a:r>
                        <a:rPr lang="es-EC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es-EC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Servicios de jardinería y mantenimiento de áreas verdes 16,05%.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C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s-EC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tercer trimestre la ejecución para compras públicas inclusivas asciende a 86.97% del PAC.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endParaRPr lang="es-EC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C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de socialización y capacitación</a:t>
                      </a:r>
                      <a:r>
                        <a:rPr lang="es-EC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personal clave en las Entidades Municipales para planificar, ejecutar y reportar compras de bienes y servicios, aplicando procedimientos de contratación pública inclusivos en beneficio de las organizaciones de la EPS </a:t>
                      </a:r>
                      <a:r>
                        <a:rPr lang="es-EC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ser ejecutado por el órgano de gestión.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C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Revisión de la funcionalidad de los </a:t>
                      </a:r>
                      <a:r>
                        <a:rPr lang="es-EC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regímenes de contratación pública </a:t>
                      </a:r>
                      <a:r>
                        <a:rPr lang="es-EC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existentes, así como los sectores ya catalogados, para enfocar de mejor manera el </a:t>
                      </a:r>
                      <a:r>
                        <a:rPr lang="es-EC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acceso a los actores de Economía Popular y Solidaria </a:t>
                      </a:r>
                      <a:r>
                        <a:rPr lang="es-EC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(EPS).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endParaRPr lang="es-EC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C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la actualización de la herramienta o reformas de la Resolución No. RE-SERCOP-2021-0112 </a:t>
                      </a:r>
                      <a:r>
                        <a:rPr lang="es-EC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 el Servicio Nacional de Contratación Pública </a:t>
                      </a:r>
                      <a:r>
                        <a:rPr lang="es-EC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(SERCOP)</a:t>
                      </a:r>
                      <a:r>
                        <a:rPr lang="es-EC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para el proceso de Feria Inclusiva que posibilite la contratación de obras por este procedimiento.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endParaRPr lang="es-EC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124D39C8-F537-389A-0601-606CDD9C798F}"/>
              </a:ext>
            </a:extLst>
          </p:cNvPr>
          <p:cNvSpPr txBox="1">
            <a:spLocks/>
          </p:cNvSpPr>
          <p:nvPr/>
        </p:nvSpPr>
        <p:spPr>
          <a:xfrm>
            <a:off x="2720340" y="-205583"/>
            <a:ext cx="67513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solidFill>
                  <a:srgbClr val="223F86"/>
                </a:solidFill>
                <a:latin typeface="Montserrat ExtraBold" pitchFamily="2" charset="77"/>
                <a:ea typeface="HGSMinchoE" panose="02020900000000000000" pitchFamily="18" charset="-128"/>
              </a:rPr>
              <a:t>Conclusiones y </a:t>
            </a:r>
            <a:r>
              <a:rPr lang="es-EC" sz="2400" b="1" dirty="0">
                <a:solidFill>
                  <a:srgbClr val="223F86"/>
                </a:solidFill>
                <a:latin typeface="Montserrat ExtraBold" pitchFamily="2" charset="77"/>
                <a:ea typeface="HGSMinchoE" panose="02020900000000000000" pitchFamily="18" charset="-128"/>
              </a:rPr>
              <a:t>Acciones SDEP</a:t>
            </a:r>
            <a:endParaRPr lang="es-ES" sz="2400" b="1" dirty="0">
              <a:solidFill>
                <a:srgbClr val="223F86"/>
              </a:solidFill>
              <a:latin typeface="Montserrat ExtraBold" pitchFamily="2" charset="77"/>
              <a:ea typeface="HGSMincho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499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eoportal Ciudadano DMQ">
            <a:extLst>
              <a:ext uri="{FF2B5EF4-FFF2-40B4-BE49-F238E27FC236}">
                <a16:creationId xmlns:a16="http://schemas.microsoft.com/office/drawing/2014/main" id="{329AC4E9-9E70-1B4C-722E-07DE7C74F2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75" b="16579"/>
          <a:stretch/>
        </p:blipFill>
        <p:spPr bwMode="auto">
          <a:xfrm>
            <a:off x="3158170" y="2313878"/>
            <a:ext cx="5875661" cy="22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312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7414</TotalTime>
  <Words>548</Words>
  <Application>Microsoft Macintosh PowerPoint</Application>
  <PresentationFormat>Panorámica</PresentationFormat>
  <Paragraphs>78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Montserrat ExtraBold</vt:lpstr>
      <vt:lpstr>Montserrat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Alejandro Castro</dc:creator>
  <cp:lastModifiedBy>paocando0924@outlook.com</cp:lastModifiedBy>
  <cp:revision>30</cp:revision>
  <dcterms:created xsi:type="dcterms:W3CDTF">2023-09-20T16:36:41Z</dcterms:created>
  <dcterms:modified xsi:type="dcterms:W3CDTF">2023-12-17T14:54:20Z</dcterms:modified>
</cp:coreProperties>
</file>